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2" r:id="rId1"/>
  </p:sldMasterIdLst>
  <p:notesMasterIdLst>
    <p:notesMasterId r:id="rId8"/>
  </p:notesMasterIdLst>
  <p:handoutMasterIdLst>
    <p:handoutMasterId r:id="rId9"/>
  </p:handoutMasterIdLst>
  <p:sldIdLst>
    <p:sldId id="449" r:id="rId2"/>
    <p:sldId id="450" r:id="rId3"/>
    <p:sldId id="451" r:id="rId4"/>
    <p:sldId id="452" r:id="rId5"/>
    <p:sldId id="453" r:id="rId6"/>
    <p:sldId id="448" r:id="rId7"/>
  </p:sldIdLst>
  <p:sldSz cx="9144000" cy="6858000" type="screen4x3"/>
  <p:notesSz cx="6735763" cy="98663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200" kern="1200">
        <a:solidFill>
          <a:schemeClr val="hlink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38">
          <p15:clr>
            <a:srgbClr val="A4A3A4"/>
          </p15:clr>
        </p15:guide>
        <p15:guide id="2" orient="horz" pos="842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4003">
          <p15:clr>
            <a:srgbClr val="A4A3A4"/>
          </p15:clr>
        </p15:guide>
        <p15:guide id="5" orient="horz" pos="2146">
          <p15:clr>
            <a:srgbClr val="A4A3A4"/>
          </p15:clr>
        </p15:guide>
        <p15:guide id="6" pos="173">
          <p15:clr>
            <a:srgbClr val="A4A3A4"/>
          </p15:clr>
        </p15:guide>
        <p15:guide id="7" pos="55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4277BB"/>
    <a:srgbClr val="5CBBEF"/>
    <a:srgbClr val="CBE4F1"/>
    <a:srgbClr val="7889FB"/>
    <a:srgbClr val="FFFFCC"/>
    <a:srgbClr val="FF0000"/>
    <a:srgbClr val="FF9999"/>
    <a:srgbClr val="F19027"/>
    <a:srgbClr val="FDB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832" autoAdjust="0"/>
    <p:restoredTop sz="86385" autoAdjust="0"/>
  </p:normalViewPr>
  <p:slideViewPr>
    <p:cSldViewPr snapToGrid="0">
      <p:cViewPr varScale="1">
        <p:scale>
          <a:sx n="104" d="100"/>
          <a:sy n="104" d="100"/>
        </p:scale>
        <p:origin x="192" y="296"/>
      </p:cViewPr>
      <p:guideLst>
        <p:guide orient="horz" pos="1238"/>
        <p:guide orient="horz" pos="842"/>
        <p:guide orient="horz" pos="432"/>
        <p:guide orient="horz" pos="4003"/>
        <p:guide orient="horz" pos="2146"/>
        <p:guide pos="173"/>
        <p:guide pos="5587"/>
      </p:guideLst>
    </p:cSldViewPr>
  </p:slideViewPr>
  <p:outlineViewPr>
    <p:cViewPr>
      <p:scale>
        <a:sx n="33" d="100"/>
        <a:sy n="33" d="100"/>
      </p:scale>
      <p:origin x="0" y="-9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840"/>
    </p:cViewPr>
  </p:sorterViewPr>
  <p:notesViewPr>
    <p:cSldViewPr snapToGrid="0">
      <p:cViewPr varScale="1">
        <p:scale>
          <a:sx n="76" d="100"/>
          <a:sy n="76" d="100"/>
        </p:scale>
        <p:origin x="2176" y="200"/>
      </p:cViewPr>
      <p:guideLst/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5373" y="0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1AC5CEEC-2A72-4371-A877-03F2AFCAECAC}" type="datetimeFigureOut">
              <a:rPr lang="ja-JP" altLang="en-US"/>
              <a:pPr/>
              <a:t>2016/10/12</a:t>
            </a:fld>
            <a:endParaRPr lang="en-US" altLang="ja-JP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1285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5373" y="9371285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2C1BF8AF-E5AE-422D-B209-39B5D8C2616D}" type="slidenum">
              <a:rPr lang="ja-JP" altLang="en-US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194106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5373" y="0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39775"/>
            <a:ext cx="4932363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577" y="4686499"/>
            <a:ext cx="5388610" cy="4439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1285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5373" y="9371285"/>
            <a:ext cx="2918831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05C48B8-FA10-499B-A62B-9D3EBDD1B5CB}" type="slidenum">
              <a:rPr lang="ja-JP" altLang="en-US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943973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5C48B8-FA10-499B-A62B-9D3EBDD1B5CB}" type="slidenum">
              <a:rPr lang="ja-JP" altLang="en-US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78832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9" name="Picture 45" descr="PPT_covers-0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100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688975" y="2654300"/>
            <a:ext cx="4889500" cy="530225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1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pPr lvl="0"/>
            <a:r>
              <a:rPr lang="en-US" altLang="ja-JP" noProof="0" smtClean="0"/>
              <a:t>Click to edit Master subtitle style</a:t>
            </a:r>
          </a:p>
        </p:txBody>
      </p:sp>
      <p:sp>
        <p:nvSpPr>
          <p:cNvPr id="89101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688975" y="735013"/>
            <a:ext cx="8180388" cy="1919287"/>
          </a:xfrm>
        </p:spPr>
        <p:txBody>
          <a:bodyPr anchor="b"/>
          <a:lstStyle>
            <a:lvl1pPr>
              <a:defRPr sz="3600" b="1" smtClean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pPr lvl="0"/>
            <a:r>
              <a:rPr lang="en-US" altLang="ja-JP" noProof="0" dirty="0" smtClean="0"/>
              <a:t>Click to edit Master title </a:t>
            </a: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black">
          <a:xfrm>
            <a:off x="688975" y="6537325"/>
            <a:ext cx="13716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92075" bIns="46038"/>
          <a:lstStyle/>
          <a:p>
            <a:r>
              <a:rPr lang="en-US" altLang="ja-JP" sz="800" dirty="0">
                <a:solidFill>
                  <a:schemeClr val="bg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© </a:t>
            </a:r>
            <a:r>
              <a:rPr lang="en-US" altLang="ja-JP" sz="800" dirty="0" smtClean="0">
                <a:solidFill>
                  <a:schemeClr val="bg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2016 </a:t>
            </a:r>
            <a:r>
              <a:rPr lang="en-US" altLang="ja-JP" sz="800" dirty="0">
                <a:solidFill>
                  <a:schemeClr val="bg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IBM Corporation</a:t>
            </a:r>
            <a:endParaRPr lang="en-US" altLang="ja-JP" sz="1800" dirty="0">
              <a:solidFill>
                <a:schemeClr val="bg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16BD9DAC-B14C-41D1-B720-0AEEFCBC5680}" type="slidenum">
              <a:rPr lang="ja-JP" altLang="en-US" smtClean="0"/>
              <a:pPr/>
              <a:t>‹#›</a:t>
            </a:fld>
            <a:endParaRPr lang="en-US" altLang="ja-JP"/>
          </a:p>
        </p:txBody>
      </p:sp>
      <p:sp>
        <p:nvSpPr>
          <p:cNvPr id="7" name="文本框 6"/>
          <p:cNvSpPr txBox="1"/>
          <p:nvPr userDrawn="1"/>
        </p:nvSpPr>
        <p:spPr>
          <a:xfrm>
            <a:off x="1926771" y="375557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1094014" y="244929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538843" y="2286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3135086" y="3429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21074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7" y="2111725"/>
            <a:ext cx="8594725" cy="1362075"/>
          </a:xfrm>
        </p:spPr>
        <p:txBody>
          <a:bodyPr anchor="b"/>
          <a:lstStyle>
            <a:lvl1pPr algn="l">
              <a:defRPr sz="3600" b="1" cap="none" baseline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638" y="3480302"/>
            <a:ext cx="8594725" cy="525365"/>
          </a:xfrm>
        </p:spPr>
        <p:txBody>
          <a:bodyPr/>
          <a:lstStyle>
            <a:lvl1pPr marL="0" indent="0">
              <a:buNone/>
              <a:defRPr sz="1400" b="1">
                <a:solidFill>
                  <a:schemeClr val="bg2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CE3A5D0B-B881-430D-8AB6-3F4519A8773B}" type="slidenum">
              <a:rPr lang="ja-JP" altLang="en-US" smtClean="0"/>
              <a:pPr/>
              <a:t>‹#›</a:t>
            </a:fld>
            <a:endParaRPr lang="en-US" altLang="ja-JP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1600200" y="6537325"/>
            <a:ext cx="5943600" cy="18415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en-US" altLang="ja-JP" smtClean="0"/>
              <a:t>IBM Confidential</a:t>
            </a:r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67942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638" y="1965325"/>
            <a:ext cx="4221162" cy="4389438"/>
          </a:xfrm>
        </p:spPr>
        <p:txBody>
          <a:bodyPr/>
          <a:lstStyle>
            <a:lvl1pPr>
              <a:spcBef>
                <a:spcPts val="6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3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3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600"/>
              </a:spcBef>
              <a:defRPr sz="1400"/>
            </a:lvl4pPr>
            <a:lvl5pPr>
              <a:spcBef>
                <a:spcPts val="600"/>
              </a:spcBef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65325"/>
            <a:ext cx="4221163" cy="4389438"/>
          </a:xfrm>
        </p:spPr>
        <p:txBody>
          <a:bodyPr/>
          <a:lstStyle>
            <a:lvl1pPr>
              <a:spcBef>
                <a:spcPts val="6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3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300"/>
              </a:spcBef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spcBef>
                <a:spcPts val="600"/>
              </a:spcBef>
              <a:defRPr sz="1400"/>
            </a:lvl4pPr>
            <a:lvl5pPr>
              <a:spcBef>
                <a:spcPts val="600"/>
              </a:spcBef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4047BD-037E-4817-BED1-630F4BD3F7B8}" type="slidenum">
              <a:rPr lang="ja-JP" altLang="en-US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67888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7D4345-A3A2-4BDE-9939-092E2A0C97F9}" type="slidenum">
              <a:rPr lang="ja-JP" altLang="en-US"/>
              <a:pPr/>
              <a:t>‹#›</a:t>
            </a:fld>
            <a:endParaRPr lang="en-US" altLang="ja-JP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1600200" y="6537325"/>
            <a:ext cx="5943600" cy="184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 altLang="ja-JP"/>
              <a:t>IBM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254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26E7B7-1FF8-4AF5-9878-0DF974EF234C}" type="slidenum">
              <a:rPr lang="ja-JP" altLang="en-US"/>
              <a:pPr/>
              <a:t>‹#›</a:t>
            </a:fld>
            <a:endParaRPr lang="en-US" altLang="ja-JP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1600200" y="6537325"/>
            <a:ext cx="5943600" cy="184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 altLang="ja-JP"/>
              <a:t>IBM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4261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タイトル、テキスト、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4638" y="593725"/>
            <a:ext cx="8594725" cy="731838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half" idx="1"/>
          </p:nvPr>
        </p:nvSpPr>
        <p:spPr>
          <a:xfrm>
            <a:off x="274638" y="1965325"/>
            <a:ext cx="4221162" cy="43894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965325"/>
            <a:ext cx="4221163" cy="43894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>
          <a:xfrm>
            <a:off x="182563" y="6537325"/>
            <a:ext cx="366712" cy="184150"/>
          </a:xfrm>
        </p:spPr>
        <p:txBody>
          <a:bodyPr/>
          <a:lstStyle>
            <a:lvl1pPr>
              <a:defRPr/>
            </a:lvl1pPr>
          </a:lstStyle>
          <a:p>
            <a:fld id="{9CB70C04-560D-4A97-9159-21458130DA95}" type="slidenum">
              <a:rPr lang="ja-JP" altLang="en-US"/>
              <a:pPr/>
              <a:t>‹#›</a:t>
            </a:fld>
            <a:endParaRPr lang="en-US" alt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1600200" y="6537325"/>
            <a:ext cx="5943600" cy="1841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ja-JP"/>
              <a:t>IBM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17759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タイトル、テキスト、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4638" y="593725"/>
            <a:ext cx="8594725" cy="731838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half" idx="1"/>
          </p:nvPr>
        </p:nvSpPr>
        <p:spPr>
          <a:xfrm>
            <a:off x="274638" y="1965325"/>
            <a:ext cx="4221162" cy="43894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2"/>
          </p:nvPr>
        </p:nvSpPr>
        <p:spPr>
          <a:xfrm>
            <a:off x="4648200" y="1965325"/>
            <a:ext cx="4221163" cy="21177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quarter" idx="3"/>
          </p:nvPr>
        </p:nvSpPr>
        <p:spPr>
          <a:xfrm>
            <a:off x="4648200" y="4235450"/>
            <a:ext cx="4221163" cy="211931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0"/>
          </p:nvPr>
        </p:nvSpPr>
        <p:spPr>
          <a:xfrm>
            <a:off x="182563" y="6537325"/>
            <a:ext cx="366712" cy="184150"/>
          </a:xfrm>
        </p:spPr>
        <p:txBody>
          <a:bodyPr/>
          <a:lstStyle>
            <a:lvl1pPr>
              <a:defRPr/>
            </a:lvl1pPr>
          </a:lstStyle>
          <a:p>
            <a:fld id="{03D5A7EF-CF94-41C4-B421-0FBEAABAF543}" type="slidenum">
              <a:rPr lang="ja-JP" altLang="en-US"/>
              <a:pPr/>
              <a:t>‹#›</a:t>
            </a:fld>
            <a:endParaRPr lang="en-US" altLang="ja-JP" dirty="0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>
          <a:xfrm>
            <a:off x="1600200" y="6537325"/>
            <a:ext cx="5943600" cy="1841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ja-JP"/>
              <a:t>IBM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89685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4638" y="1965325"/>
            <a:ext cx="8594725" cy="438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</p:txBody>
      </p:sp>
      <p:sp>
        <p:nvSpPr>
          <p:cNvPr id="1027" name="Line 4"/>
          <p:cNvSpPr>
            <a:spLocks noChangeShapeType="1"/>
          </p:cNvSpPr>
          <p:nvPr/>
        </p:nvSpPr>
        <p:spPr bwMode="auto">
          <a:xfrm flipV="1">
            <a:off x="274638" y="549275"/>
            <a:ext cx="8594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black">
          <a:xfrm>
            <a:off x="7267903" y="6537325"/>
            <a:ext cx="169353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hangingPunct="1"/>
            <a:endParaRPr lang="en-US" altLang="ja-JP" sz="18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182563" y="6537325"/>
            <a:ext cx="366712" cy="18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E2C9F289-BBA4-4F5F-8728-7B8F63B6A607}" type="slidenum">
              <a:rPr lang="ja-JP" altLang="en-US" smtClean="0"/>
              <a:pPr/>
              <a:t>‹#›</a:t>
            </a:fld>
            <a:endParaRPr lang="en-US" altLang="ja-JP"/>
          </a:p>
        </p:txBody>
      </p:sp>
      <p:sp>
        <p:nvSpPr>
          <p:cNvPr id="1031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274638" y="593725"/>
            <a:ext cx="8594725" cy="731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34" name="Text Box 46"/>
          <p:cNvSpPr txBox="1">
            <a:spLocks noChangeArrowheads="1"/>
          </p:cNvSpPr>
          <p:nvPr userDrawn="1"/>
        </p:nvSpPr>
        <p:spPr bwMode="auto">
          <a:xfrm>
            <a:off x="182563" y="136525"/>
            <a:ext cx="77692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 anchor="b"/>
          <a:lstStyle>
            <a:lvl1pPr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ts val="900"/>
              </a:spcAft>
            </a:pPr>
            <a:r>
              <a:rPr lang="en-US" altLang="zh-CN" sz="1000" dirty="0" err="1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Setaria</a:t>
            </a:r>
            <a:endParaRPr lang="en-US" altLang="ja-JP" sz="18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hlink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hlink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hlink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chemeClr val="hlink"/>
          </a:solidFill>
          <a:latin typeface="Arial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Arial" pitchFamily="34" charset="0"/>
        </a:defRPr>
      </a:lvl9pPr>
    </p:titleStyle>
    <p:bodyStyle>
      <a:lvl1pPr marL="173038" indent="-173038" algn="l" rtl="0" eaLnBrk="0" fontAlgn="base" hangingPunct="0">
        <a:spcBef>
          <a:spcPct val="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>
              <a:lumMod val="75000"/>
              <a:lumOff val="2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  <a:lvl2pPr marL="509588" indent="-163513" algn="l" rtl="0" eaLnBrk="0" fontAlgn="base" hangingPunct="0"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–"/>
        <a:defRPr sz="1600">
          <a:solidFill>
            <a:schemeClr val="tx1">
              <a:lumMod val="75000"/>
              <a:lumOff val="2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2pPr>
      <a:lvl3pPr marL="855663" indent="-173038" algn="l" rtl="0" eaLnBrk="0" fontAlgn="base" hangingPunct="0">
        <a:spcBef>
          <a:spcPct val="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>
              <a:lumMod val="75000"/>
              <a:lumOff val="2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3pPr>
      <a:lvl4pPr marL="1203325" indent="-173038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defRPr sz="1600">
          <a:solidFill>
            <a:schemeClr val="bg1"/>
          </a:solidFill>
          <a:latin typeface="+mn-lt"/>
        </a:defRPr>
      </a:lvl4pPr>
      <a:lvl5pPr marL="1539875" indent="-1635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5pPr>
      <a:lvl6pPr marL="1997075" indent="-163513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6pPr>
      <a:lvl7pPr marL="2454275" indent="-163513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7pPr>
      <a:lvl8pPr marL="2911475" indent="-163513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8pPr>
      <a:lvl9pPr marL="3368675" indent="-163513" algn="l" rtl="0" fontAlgn="base">
        <a:spcBef>
          <a:spcPct val="20000"/>
        </a:spcBef>
        <a:spcAft>
          <a:spcPct val="0"/>
        </a:spcAft>
        <a:buClr>
          <a:schemeClr val="bg1"/>
        </a:buClr>
        <a:buChar char="»"/>
        <a:defRPr sz="16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传统网站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329" y="1965325"/>
            <a:ext cx="7733342" cy="4389438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>
                <a:latin typeface="SimSun" charset="-122"/>
                <a:ea typeface="SimSun" charset="-122"/>
                <a:cs typeface="SimSun" charset="-122"/>
              </a:rPr>
              <a:pPr/>
              <a:t>1</a:t>
            </a:fld>
            <a:endParaRPr lang="en-US" altLang="ja-JP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012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浏览器后端架构：</a:t>
            </a:r>
            <a:r>
              <a:rPr kumimoji="1" lang="en-US" altLang="zh-CN" dirty="0" smtClean="0">
                <a:latin typeface="SimSun" charset="-122"/>
                <a:ea typeface="SimSun" charset="-122"/>
                <a:cs typeface="SimSun" charset="-122"/>
              </a:rPr>
              <a:t>MVC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时代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2013818"/>
            <a:ext cx="8594725" cy="4292451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>
                <a:latin typeface="SimSun" charset="-122"/>
                <a:ea typeface="SimSun" charset="-122"/>
                <a:cs typeface="SimSun" charset="-122"/>
              </a:rPr>
              <a:pPr/>
              <a:t>2</a:t>
            </a:fld>
            <a:endParaRPr lang="en-US" altLang="ja-JP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3934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从后端把</a:t>
            </a:r>
            <a:r>
              <a:rPr kumimoji="1" lang="en-US" altLang="zh-CN" dirty="0" smtClean="0">
                <a:latin typeface="SimSun" charset="-122"/>
                <a:ea typeface="SimSun" charset="-122"/>
                <a:cs typeface="SimSun" charset="-122"/>
              </a:rPr>
              <a:t>V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独立出来：</a:t>
            </a:r>
            <a:r>
              <a:rPr kumimoji="1" lang="en-US" altLang="zh-CN" dirty="0" smtClean="0">
                <a:latin typeface="SimSun" charset="-122"/>
                <a:ea typeface="SimSun" charset="-122"/>
                <a:cs typeface="SimSun" charset="-122"/>
              </a:rPr>
              <a:t>SPA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时代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797" y="1965325"/>
            <a:ext cx="8006407" cy="4389438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3346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SimSun" charset="-122"/>
                <a:ea typeface="SimSun" charset="-122"/>
                <a:cs typeface="SimSun" charset="-122"/>
              </a:rPr>
              <a:t>SPA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网站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227" y="1965325"/>
            <a:ext cx="7665546" cy="4389438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7641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4638" y="716692"/>
            <a:ext cx="8594725" cy="5638071"/>
          </a:xfrm>
        </p:spPr>
        <p:txBody>
          <a:bodyPr/>
          <a:lstStyle/>
          <a:p>
            <a:r>
              <a:rPr kumimoji="1" lang="en-US" altLang="zh-CN" sz="2000" dirty="0" smtClean="0">
                <a:latin typeface="SimSun" charset="-122"/>
                <a:ea typeface="SimSun" charset="-122"/>
                <a:cs typeface="SimSun" charset="-122"/>
              </a:rPr>
              <a:t>SPA</a:t>
            </a:r>
            <a:r>
              <a:rPr kumimoji="1" lang="zh-CN" altLang="en-US" sz="2000" dirty="0" smtClean="0">
                <a:latin typeface="SimSun" charset="-122"/>
                <a:ea typeface="SimSun" charset="-122"/>
                <a:cs typeface="SimSun" charset="-122"/>
              </a:rPr>
              <a:t>的优缺点</a:t>
            </a:r>
            <a:endParaRPr kumimoji="1" lang="zh-CN" altLang="en-US" sz="2000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53886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imSun" charset="-122"/>
                <a:ea typeface="SimSun" charset="-122"/>
                <a:cs typeface="SimSun" charset="-122"/>
              </a:rPr>
              <a:t>前端</a:t>
            </a:r>
            <a:r>
              <a:rPr kumimoji="1" lang="en-US" altLang="zh-CN" dirty="0" smtClean="0">
                <a:latin typeface="SimSun" charset="-122"/>
                <a:ea typeface="SimSun" charset="-122"/>
                <a:cs typeface="SimSun" charset="-122"/>
              </a:rPr>
              <a:t>JavaScript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应用程序结构</a:t>
            </a:r>
            <a:endParaRPr kumimoji="1" lang="ja-JP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D9DAC-B14C-41D1-B720-0AEEFCBC5680}" type="slidenum">
              <a:rPr lang="ja-JP" altLang="en-US" smtClean="0">
                <a:latin typeface="SimSun" charset="-122"/>
                <a:ea typeface="SimSun" charset="-122"/>
                <a:cs typeface="SimSun" charset="-122"/>
              </a:rPr>
              <a:pPr/>
              <a:t>6</a:t>
            </a:fld>
            <a:endParaRPr lang="en-US" altLang="ja-JP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5" name="正方形/長方形 4"/>
          <p:cNvSpPr/>
          <p:nvPr/>
        </p:nvSpPr>
        <p:spPr bwMode="auto">
          <a:xfrm>
            <a:off x="727703" y="2114742"/>
            <a:ext cx="1224000" cy="720000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lang="en-US" altLang="ja-JP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main.html</a:t>
            </a:r>
            <a:endParaRPr lang="en-US" altLang="ja-JP" sz="1100" dirty="0" smtClean="0">
              <a:solidFill>
                <a:schemeClr val="tx1"/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kumimoji="0" lang="zh-CN" alt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imSun" charset="-122"/>
                <a:ea typeface="SimSun" charset="-122"/>
                <a:cs typeface="SimSun" charset="-122"/>
              </a:rPr>
              <a:t>首页</a:t>
            </a:r>
            <a:endParaRPr kumimoji="0" lang="en-US" altLang="ja-JP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6" name="正方形/長方形 5"/>
          <p:cNvSpPr/>
          <p:nvPr/>
        </p:nvSpPr>
        <p:spPr bwMode="auto">
          <a:xfrm>
            <a:off x="2417926" y="2474742"/>
            <a:ext cx="1224000" cy="720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  <a:tabLst>
                <a:tab pos="749300" algn="l"/>
              </a:tabLst>
            </a:pPr>
            <a:r>
              <a:rPr lang="en-US" altLang="ja-JP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setaria.js</a:t>
            </a:r>
            <a:endParaRPr lang="en-US" altLang="ja-JP" sz="1100" dirty="0">
              <a:solidFill>
                <a:schemeClr val="tx1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7" name="正方形/長方形 6"/>
          <p:cNvSpPr/>
          <p:nvPr/>
        </p:nvSpPr>
        <p:spPr bwMode="auto">
          <a:xfrm>
            <a:off x="6335486" y="2462718"/>
            <a:ext cx="1224000" cy="73202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&lt;&lt;service&gt;&gt;</a:t>
            </a:r>
            <a:b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</a:b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service.js</a:t>
            </a:r>
            <a:endParaRPr kumimoji="0" lang="en-US" altLang="ja-JP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9" name="正方形/長方形 8"/>
          <p:cNvSpPr/>
          <p:nvPr/>
        </p:nvSpPr>
        <p:spPr bwMode="auto">
          <a:xfrm>
            <a:off x="5005249" y="3922120"/>
            <a:ext cx="1224000" cy="720000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&lt;&lt;</a:t>
            </a:r>
            <a:r>
              <a:rPr lang="en-US" altLang="zh-CN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view</a:t>
            </a: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&gt;&gt;</a:t>
            </a: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/>
            </a:r>
            <a:b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</a:br>
            <a:r>
              <a:rPr lang="zh-CN" altLang="en-US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业务</a:t>
            </a:r>
            <a:r>
              <a:rPr lang="en-US" altLang="zh-CN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XXX.html</a:t>
            </a:r>
            <a:endParaRPr kumimoji="0" lang="ja-JP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12" name="正方形/長方形 11"/>
          <p:cNvSpPr/>
          <p:nvPr/>
        </p:nvSpPr>
        <p:spPr bwMode="auto">
          <a:xfrm>
            <a:off x="2417926" y="1568981"/>
            <a:ext cx="1224000" cy="7200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lang="en-US" altLang="ja-JP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Setaria</a:t>
            </a:r>
            <a:endParaRPr kumimoji="0" lang="ja-JP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13" name="正方形/長方形 12"/>
          <p:cNvSpPr/>
          <p:nvPr/>
        </p:nvSpPr>
        <p:spPr bwMode="auto">
          <a:xfrm>
            <a:off x="2444286" y="3922120"/>
            <a:ext cx="1224000" cy="720000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&lt;&lt;</a:t>
            </a:r>
            <a:r>
              <a:rPr lang="en-US" altLang="ja-JP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viewModel</a:t>
            </a:r>
            <a: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&gt;&gt;</a:t>
            </a:r>
            <a:br>
              <a:rPr lang="en-US" altLang="ja-JP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</a:br>
            <a:r>
              <a:rPr lang="zh-CN" altLang="en-US" sz="11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业务</a:t>
            </a:r>
            <a:r>
              <a:rPr lang="en-US" altLang="zh-CN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XXX</a:t>
            </a:r>
            <a:r>
              <a:rPr lang="en-US" altLang="ja-JP" sz="11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.js</a:t>
            </a:r>
            <a:endParaRPr lang="en-US" altLang="ja-JP" sz="1100" dirty="0" smtClean="0">
              <a:solidFill>
                <a:schemeClr val="tx1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cxnSp>
        <p:nvCxnSpPr>
          <p:cNvPr id="15" name="カギ線コネクタ 14"/>
          <p:cNvCxnSpPr>
            <a:stCxn id="13" idx="3"/>
            <a:endCxn id="9" idx="1"/>
          </p:cNvCxnSpPr>
          <p:nvPr/>
        </p:nvCxnSpPr>
        <p:spPr bwMode="auto">
          <a:xfrm>
            <a:off x="3668286" y="4282120"/>
            <a:ext cx="1336963" cy="12700"/>
          </a:xfrm>
          <a:prstGeom prst="bentConnector3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カギ線コネクタ 33"/>
          <p:cNvCxnSpPr>
            <a:stCxn id="5" idx="3"/>
            <a:endCxn id="12" idx="1"/>
          </p:cNvCxnSpPr>
          <p:nvPr/>
        </p:nvCxnSpPr>
        <p:spPr bwMode="auto">
          <a:xfrm flipV="1">
            <a:off x="1951703" y="1928981"/>
            <a:ext cx="466223" cy="545761"/>
          </a:xfrm>
          <a:prstGeom prst="bentConnector3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カギ線コネクタ 36"/>
          <p:cNvCxnSpPr>
            <a:stCxn id="5" idx="3"/>
            <a:endCxn id="6" idx="1"/>
          </p:cNvCxnSpPr>
          <p:nvPr/>
        </p:nvCxnSpPr>
        <p:spPr bwMode="auto">
          <a:xfrm>
            <a:off x="1951703" y="2474742"/>
            <a:ext cx="466223" cy="360000"/>
          </a:xfrm>
          <a:prstGeom prst="bentConnector3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カギ線コネクタ 41"/>
          <p:cNvCxnSpPr>
            <a:stCxn id="6" idx="2"/>
            <a:endCxn id="13" idx="0"/>
          </p:cNvCxnSpPr>
          <p:nvPr/>
        </p:nvCxnSpPr>
        <p:spPr bwMode="auto">
          <a:xfrm rot="16200000" flipH="1">
            <a:off x="2679417" y="3545251"/>
            <a:ext cx="727378" cy="26360"/>
          </a:xfrm>
          <a:prstGeom prst="bentConnector3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2" name="正方形/長方形 81"/>
          <p:cNvSpPr/>
          <p:nvPr/>
        </p:nvSpPr>
        <p:spPr bwMode="auto">
          <a:xfrm>
            <a:off x="1951703" y="3723761"/>
            <a:ext cx="4615351" cy="1185929"/>
          </a:xfrm>
          <a:prstGeom prst="rect">
            <a:avLst/>
          </a:prstGeom>
          <a:noFill/>
          <a:ln w="28575" cap="flat" cmpd="sng" algn="ctr">
            <a:solidFill>
              <a:srgbClr val="7889FB"/>
            </a:solidFill>
            <a:prstDash val="lg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endParaRPr kumimoji="1" lang="ja-JP" altLang="en-US" sz="1000" dirty="0" smtClean="0">
              <a:solidFill>
                <a:schemeClr val="tx1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90" name="テキスト ボックス 89"/>
          <p:cNvSpPr txBox="1"/>
          <p:nvPr/>
        </p:nvSpPr>
        <p:spPr>
          <a:xfrm>
            <a:off x="549276" y="4549693"/>
            <a:ext cx="2599186" cy="1267634"/>
          </a:xfrm>
          <a:prstGeom prst="rect">
            <a:avLst/>
          </a:prstGeom>
          <a:solidFill>
            <a:srgbClr val="FFFFCC"/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defTabSz="914400" eaLnBrk="1" latinLnBrk="0" hangingPunct="1">
              <a:lnSpc>
                <a:spcPct val="90000"/>
              </a:lnSpc>
              <a:spcBef>
                <a:spcPct val="50000"/>
              </a:spcBef>
              <a:buClrTx/>
              <a:buSzTx/>
              <a:tabLst>
                <a:tab pos="749300" algn="l"/>
              </a:tabLst>
              <a:defRPr kumimoji="1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承担以下几种职责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画面事件处理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渲染画面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画面迁移</a:t>
            </a:r>
            <a:endParaRPr lang="en-US" altLang="ja-JP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调用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Restful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服务</a:t>
            </a:r>
            <a:endParaRPr lang="ja-JP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92" name="テキスト ボックス 91"/>
          <p:cNvSpPr txBox="1"/>
          <p:nvPr/>
        </p:nvSpPr>
        <p:spPr>
          <a:xfrm>
            <a:off x="7299511" y="2851547"/>
            <a:ext cx="1729700" cy="1108622"/>
          </a:xfrm>
          <a:prstGeom prst="rect">
            <a:avLst/>
          </a:prstGeom>
          <a:solidFill>
            <a:srgbClr val="FFFFCC"/>
          </a:solidFill>
          <a:ln w="952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defTabSz="914400" eaLnBrk="1" latinLnBrk="0" hangingPunct="1">
              <a:lnSpc>
                <a:spcPct val="90000"/>
              </a:lnSpc>
              <a:spcBef>
                <a:spcPct val="50000"/>
              </a:spcBef>
              <a:buClrTx/>
              <a:buSzTx/>
              <a:tabLst>
                <a:tab pos="749300" algn="l"/>
              </a:tabLst>
              <a:defRPr kumimoji="1"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提供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SPI Service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端调用处理</a:t>
            </a:r>
            <a:endParaRPr lang="en-US" altLang="ja-JP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错误处理</a:t>
            </a:r>
            <a:endParaRPr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同步异步调用处理</a:t>
            </a:r>
            <a:endParaRPr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93" name="テキスト ボックス 92"/>
          <p:cNvSpPr txBox="1"/>
          <p:nvPr/>
        </p:nvSpPr>
        <p:spPr>
          <a:xfrm>
            <a:off x="6338097" y="6232453"/>
            <a:ext cx="2350382" cy="3969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r>
              <a:rPr kumimoji="1" lang="en-US" altLang="ja-JP" sz="1200" u="sng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※</a:t>
            </a:r>
            <a:r>
              <a:rPr kumimoji="1" lang="ja-JP" altLang="en-US" sz="1200" u="sng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マスター分繰り返し</a:t>
            </a:r>
          </a:p>
        </p:txBody>
      </p:sp>
      <p:sp>
        <p:nvSpPr>
          <p:cNvPr id="28" name="正方形/長方形 5"/>
          <p:cNvSpPr/>
          <p:nvPr/>
        </p:nvSpPr>
        <p:spPr bwMode="auto">
          <a:xfrm>
            <a:off x="7594708" y="5570596"/>
            <a:ext cx="1210092" cy="448857"/>
          </a:xfrm>
          <a:prstGeom prst="rect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tabLst>
                <a:tab pos="749300" algn="l"/>
              </a:tabLst>
            </a:pPr>
            <a:r>
              <a:rPr lang="zh-CN" altLang="en-US" sz="9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业务开发对象</a:t>
            </a:r>
            <a:endParaRPr kumimoji="0" lang="ja-JP" alt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imSun" charset="-122"/>
              <a:ea typeface="SimSun" charset="-122"/>
              <a:cs typeface="SimSun" charset="-122"/>
            </a:endParaRPr>
          </a:p>
        </p:txBody>
      </p:sp>
      <p:cxnSp>
        <p:nvCxnSpPr>
          <p:cNvPr id="29" name="直線矢印コネクタ 52"/>
          <p:cNvCxnSpPr>
            <a:stCxn id="13" idx="3"/>
            <a:endCxn id="7" idx="2"/>
          </p:cNvCxnSpPr>
          <p:nvPr/>
        </p:nvCxnSpPr>
        <p:spPr bwMode="auto">
          <a:xfrm flipV="1">
            <a:off x="3668286" y="3194739"/>
            <a:ext cx="3279200" cy="1087381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直線矢印コネクタ 52"/>
          <p:cNvCxnSpPr>
            <a:stCxn id="9" idx="3"/>
            <a:endCxn id="7" idx="2"/>
          </p:cNvCxnSpPr>
          <p:nvPr/>
        </p:nvCxnSpPr>
        <p:spPr bwMode="auto">
          <a:xfrm flipV="1">
            <a:off x="6229249" y="3194739"/>
            <a:ext cx="718237" cy="1087381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テキスト ボックス 37"/>
          <p:cNvSpPr txBox="1"/>
          <p:nvPr/>
        </p:nvSpPr>
        <p:spPr>
          <a:xfrm>
            <a:off x="293761" y="1099119"/>
            <a:ext cx="8295068" cy="5334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基于</a:t>
            </a:r>
            <a:r>
              <a:rPr kumimoji="1"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JQuery</a:t>
            </a:r>
            <a:r>
              <a:rPr kumimoji="1"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和</a:t>
            </a:r>
            <a:r>
              <a:rPr kumimoji="1" lang="en-US" altLang="zh-CN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Setaria</a:t>
            </a:r>
            <a:r>
              <a:rPr kumimoji="1"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Sun" charset="-122"/>
                <a:ea typeface="SimSun" charset="-122"/>
                <a:cs typeface="SimSun" charset="-122"/>
              </a:rPr>
              <a:t>框架实现</a:t>
            </a:r>
            <a:endParaRPr kumimoji="1" lang="ja-JP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平行四边形 2"/>
          <p:cNvSpPr/>
          <p:nvPr/>
        </p:nvSpPr>
        <p:spPr bwMode="auto">
          <a:xfrm>
            <a:off x="4081661" y="2474038"/>
            <a:ext cx="2006930" cy="732021"/>
          </a:xfrm>
          <a:prstGeom prst="parallelogram">
            <a:avLst/>
          </a:prstGeom>
          <a:solidFill>
            <a:srgbClr val="FF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  <a:tabLst>
                <a:tab pos="749300" algn="l"/>
              </a:tabLst>
            </a:pPr>
            <a:r>
              <a:rPr lang="en-US" altLang="ja-JP" sz="10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&lt;&lt;</a:t>
            </a:r>
            <a:r>
              <a:rPr lang="en-US" altLang="ja-JP" sz="1000" dirty="0" err="1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config</a:t>
            </a:r>
            <a:r>
              <a:rPr lang="en-US" altLang="ja-JP" sz="1000" dirty="0" smtClean="0">
                <a:solidFill>
                  <a:schemeClr val="tx1"/>
                </a:solidFill>
                <a:latin typeface="SimSun" charset="-122"/>
                <a:ea typeface="SimSun" charset="-122"/>
                <a:cs typeface="SimSun" charset="-122"/>
              </a:rPr>
              <a:t>&gt;&gt;</a:t>
            </a:r>
            <a:endParaRPr kumimoji="1" lang="en-US" altLang="zh-CN" sz="1000" dirty="0" smtClean="0">
              <a:solidFill>
                <a:schemeClr val="tx1"/>
              </a:solidFill>
            </a:endParaRP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kumimoji="1" lang="en-US" altLang="zh-CN" sz="1000" dirty="0" err="1" smtClean="0">
                <a:solidFill>
                  <a:schemeClr val="tx1"/>
                </a:solidFill>
              </a:rPr>
              <a:t>v</a:t>
            </a:r>
            <a:r>
              <a:rPr kumimoji="1" lang="en-US" altLang="zh-CN" sz="1000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iew_model_config.json</a:t>
            </a:r>
            <a:endParaRPr kumimoji="1" lang="en-US" altLang="zh-CN" sz="1000" dirty="0" smtClean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9300" algn="l"/>
              </a:tabLst>
            </a:pPr>
            <a:r>
              <a:rPr kumimoji="1" lang="zh-CN" altLang="en-US" sz="1000" dirty="0" smtClean="0">
                <a:solidFill>
                  <a:schemeClr val="tx1"/>
                </a:solidFill>
              </a:rPr>
              <a:t>业务模块配置文件</a:t>
            </a:r>
            <a:endParaRPr kumimoji="1" lang="zh-CN" altLang="en-US" sz="1000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cxnSp>
        <p:nvCxnSpPr>
          <p:cNvPr id="19" name="直线连接符 18"/>
          <p:cNvCxnSpPr>
            <a:stCxn id="6" idx="3"/>
            <a:endCxn id="3" idx="5"/>
          </p:cNvCxnSpPr>
          <p:nvPr/>
        </p:nvCxnSpPr>
        <p:spPr bwMode="auto">
          <a:xfrm>
            <a:off x="3641926" y="2834742"/>
            <a:ext cx="531238" cy="5307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文本框 19"/>
          <p:cNvSpPr txBox="1"/>
          <p:nvPr/>
        </p:nvSpPr>
        <p:spPr>
          <a:xfrm>
            <a:off x="1199408" y="427512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78774" y="35626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529444" y="95003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noAutofit/>
          </a:bodyPr>
          <a:lstStyle/>
          <a:p>
            <a:endParaRPr kumimoji="1"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819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pt1 Proposal Template 2013 Cover">
  <a:themeElements>
    <a:clrScheme name="ユーザー定義">
      <a:dk1>
        <a:srgbClr val="000000"/>
      </a:dk1>
      <a:lt1>
        <a:srgbClr val="FFFFFF"/>
      </a:lt1>
      <a:dk2>
        <a:srgbClr val="00B2EF"/>
      </a:dk2>
      <a:lt2>
        <a:srgbClr val="808080"/>
      </a:lt2>
      <a:accent1>
        <a:srgbClr val="00B0DA"/>
      </a:accent1>
      <a:accent2>
        <a:srgbClr val="8CC63F"/>
      </a:accent2>
      <a:accent3>
        <a:srgbClr val="00A6A0"/>
      </a:accent3>
      <a:accent4>
        <a:srgbClr val="FDB813"/>
      </a:accent4>
      <a:accent5>
        <a:srgbClr val="F19027"/>
      </a:accent5>
      <a:accent6>
        <a:srgbClr val="F04E37"/>
      </a:accent6>
      <a:hlink>
        <a:srgbClr val="00B2EF"/>
      </a:hlink>
      <a:folHlink>
        <a:srgbClr val="AB1A86"/>
      </a:folHlink>
    </a:clrScheme>
    <a:fontScheme name="Opt1 Proposal Template 2013 Cov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vert="horz" wrap="none" lIns="90000" tIns="46800" rIns="90000" bIns="46800" numCol="1" rtlCol="0" anchor="t" anchorCtr="0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>
            <a:tab pos="749300" algn="l"/>
          </a:tabLst>
          <a:defRPr sz="1000" dirty="0" smtClean="0">
            <a:solidFill>
              <a:schemeClr val="tx1"/>
            </a:solidFill>
            <a:cs typeface="Arial" panose="020B0604020202020204" pitchFamily="34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lg" len="lg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  <a:ln>
          <a:noFill/>
        </a:ln>
      </a:spPr>
      <a:bodyPr wrap="square" rtlCol="0">
        <a:noAutofit/>
      </a:bodyPr>
      <a:lstStyle>
        <a:defPPr>
          <a:defRPr kumimoji="1" sz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  <a:cs typeface="メイリオ" panose="020B0604030504040204" pitchFamily="50" charset="-128"/>
          </a:defRPr>
        </a:defPPr>
      </a:lstStyle>
    </a:txDef>
  </a:objectDefaults>
  <a:extraClrSchemeLst>
    <a:extraClrScheme>
      <a:clrScheme name="Opt1 Proposal Template 2013 Cover 1">
        <a:dk1>
          <a:srgbClr val="000000"/>
        </a:dk1>
        <a:lt1>
          <a:srgbClr val="FFFFFF"/>
        </a:lt1>
        <a:dk2>
          <a:srgbClr val="00B2EF"/>
        </a:dk2>
        <a:lt2>
          <a:srgbClr val="808080"/>
        </a:lt2>
        <a:accent1>
          <a:srgbClr val="83D1F5"/>
        </a:accent1>
        <a:accent2>
          <a:srgbClr val="00A6A0"/>
        </a:accent2>
        <a:accent3>
          <a:srgbClr val="FFFFFF"/>
        </a:accent3>
        <a:accent4>
          <a:srgbClr val="000000"/>
        </a:accent4>
        <a:accent5>
          <a:srgbClr val="C1E5F9"/>
        </a:accent5>
        <a:accent6>
          <a:srgbClr val="009691"/>
        </a:accent6>
        <a:hlink>
          <a:srgbClr val="00B2EF"/>
        </a:hlink>
        <a:folHlink>
          <a:srgbClr val="AB1A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32919</TotalTime>
  <Words>94</Words>
  <Application>Microsoft Macintosh PowerPoint</Application>
  <PresentationFormat>全屏显示(4:3)</PresentationFormat>
  <Paragraphs>34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ＭＳ Ｐゴシック</vt:lpstr>
      <vt:lpstr>SimSun</vt:lpstr>
      <vt:lpstr>Wingdings</vt:lpstr>
      <vt:lpstr>メイリオ</vt:lpstr>
      <vt:lpstr>宋体</vt:lpstr>
      <vt:lpstr>Arial</vt:lpstr>
      <vt:lpstr>Opt1 Proposal Template 2013 Cover</vt:lpstr>
      <vt:lpstr>传统网站</vt:lpstr>
      <vt:lpstr>浏览器后端架构：MVC时代</vt:lpstr>
      <vt:lpstr>从后端把V独立出来：SPA时代</vt:lpstr>
      <vt:lpstr>SPA网站</vt:lpstr>
      <vt:lpstr>PowerPoint 演示文稿</vt:lpstr>
      <vt:lpstr>前端JavaScript应用程序结构</vt:lpstr>
    </vt:vector>
  </TitlesOfParts>
  <Company>IBM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Brand Template</dc:title>
  <dc:creator>IBM_ADMIN</dc:creator>
  <cp:lastModifiedBy>LEI HAN</cp:lastModifiedBy>
  <cp:revision>531</cp:revision>
  <cp:lastPrinted>2016-06-21T10:26:20Z</cp:lastPrinted>
  <dcterms:created xsi:type="dcterms:W3CDTF">2009-05-28T20:28:13Z</dcterms:created>
  <dcterms:modified xsi:type="dcterms:W3CDTF">2016-10-13T01:59:25Z</dcterms:modified>
</cp:coreProperties>
</file>